
<file path=[Content_Types].xml><?xml version="1.0" encoding="utf-8"?>
<Types xmlns="http://schemas.openxmlformats.org/package/2006/content-types">
  <Default Extension="png" ContentType="image/png"/>
  <Default Extension="88fdd160ed16d4efeee3bf9112e82202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d44a2944438bc2b025e124c44558ea14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7" r:id="rId3"/>
    <p:sldId id="274" r:id="rId4"/>
    <p:sldId id="261" r:id="rId5"/>
    <p:sldId id="263" r:id="rId6"/>
    <p:sldId id="273" r:id="rId7"/>
    <p:sldId id="269" r:id="rId8"/>
    <p:sldId id="265" r:id="rId9"/>
    <p:sldId id="266" r:id="rId10"/>
    <p:sldId id="271" r:id="rId11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ov_delovni_lis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cap="none" dirty="0" smtClean="0"/>
              <a:t>Število</a:t>
            </a:r>
            <a:r>
              <a:rPr lang="sl-SI" cap="none" baseline="0" dirty="0" smtClean="0"/>
              <a:t> učiteljev, ki so izvedli aktivne metode poučevanja in učenja</a:t>
            </a:r>
            <a:endParaRPr lang="sl-SI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List1!$A$6</c:f>
              <c:strCache>
                <c:ptCount val="1"/>
                <c:pt idx="0">
                  <c:v>2009/2010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List1!$B$5:$H$5</c:f>
              <c:strCache>
                <c:ptCount val="7"/>
                <c:pt idx="0">
                  <c:v>Debata</c:v>
                </c:pt>
                <c:pt idx="1">
                  <c:v>Medpredmetno sodelovanje</c:v>
                </c:pt>
                <c:pt idx="2">
                  <c:v>Timsko poučevanje</c:v>
                </c:pt>
                <c:pt idx="3">
                  <c:v>PUD</c:v>
                </c:pt>
                <c:pt idx="4">
                  <c:v>Sodelovalno učenje</c:v>
                </c:pt>
                <c:pt idx="5">
                  <c:v>Uporaba FIT pedagogike</c:v>
                </c:pt>
                <c:pt idx="6">
                  <c:v>Uporaba mobilnih naprav</c:v>
                </c:pt>
              </c:strCache>
              <c:extLst/>
            </c:strRef>
          </c:cat>
          <c:val>
            <c:numRef>
              <c:f>List1!$B$6:$H$6</c:f>
              <c:numCache>
                <c:formatCode>General</c:formatCode>
                <c:ptCount val="7"/>
                <c:pt idx="0">
                  <c:v>0</c:v>
                </c:pt>
                <c:pt idx="1">
                  <c:v>14</c:v>
                </c:pt>
                <c:pt idx="2">
                  <c:v>23</c:v>
                </c:pt>
                <c:pt idx="3">
                  <c:v>8</c:v>
                </c:pt>
                <c:pt idx="4">
                  <c:v>12</c:v>
                </c:pt>
              </c:numCache>
              <c:extLst/>
            </c:numRef>
          </c:val>
        </c:ser>
        <c:ser>
          <c:idx val="1"/>
          <c:order val="1"/>
          <c:tx>
            <c:strRef>
              <c:f>List1!$A$7</c:f>
              <c:strCache>
                <c:ptCount val="1"/>
                <c:pt idx="0">
                  <c:v>2010/2011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List1!$B$5:$H$5</c:f>
              <c:strCache>
                <c:ptCount val="7"/>
                <c:pt idx="0">
                  <c:v>Debata</c:v>
                </c:pt>
                <c:pt idx="1">
                  <c:v>Medpredmetno sodelovanje</c:v>
                </c:pt>
                <c:pt idx="2">
                  <c:v>Timsko poučevanje</c:v>
                </c:pt>
                <c:pt idx="3">
                  <c:v>PUD</c:v>
                </c:pt>
                <c:pt idx="4">
                  <c:v>Sodelovalno učenje</c:v>
                </c:pt>
                <c:pt idx="5">
                  <c:v>Uporaba FIT pedagogike</c:v>
                </c:pt>
                <c:pt idx="6">
                  <c:v>Uporaba mobilnih naprav</c:v>
                </c:pt>
              </c:strCache>
              <c:extLst/>
            </c:strRef>
          </c:cat>
          <c:val>
            <c:numRef>
              <c:f>List1!$B$7:$H$7</c:f>
              <c:numCache>
                <c:formatCode>General</c:formatCode>
                <c:ptCount val="7"/>
                <c:pt idx="0">
                  <c:v>9</c:v>
                </c:pt>
                <c:pt idx="1">
                  <c:v>20</c:v>
                </c:pt>
                <c:pt idx="2">
                  <c:v>15</c:v>
                </c:pt>
                <c:pt idx="3">
                  <c:v>19</c:v>
                </c:pt>
                <c:pt idx="4">
                  <c:v>15</c:v>
                </c:pt>
              </c:numCache>
              <c:extLst/>
            </c:numRef>
          </c:val>
        </c:ser>
        <c:ser>
          <c:idx val="2"/>
          <c:order val="2"/>
          <c:tx>
            <c:strRef>
              <c:f>List1!$A$8</c:f>
              <c:strCache>
                <c:ptCount val="1"/>
                <c:pt idx="0">
                  <c:v>2011/2012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List1!$B$5:$H$5</c:f>
              <c:strCache>
                <c:ptCount val="7"/>
                <c:pt idx="0">
                  <c:v>Debata</c:v>
                </c:pt>
                <c:pt idx="1">
                  <c:v>Medpredmetno sodelovanje</c:v>
                </c:pt>
                <c:pt idx="2">
                  <c:v>Timsko poučevanje</c:v>
                </c:pt>
                <c:pt idx="3">
                  <c:v>PUD</c:v>
                </c:pt>
                <c:pt idx="4">
                  <c:v>Sodelovalno učenje</c:v>
                </c:pt>
                <c:pt idx="5">
                  <c:v>Uporaba FIT pedagogike</c:v>
                </c:pt>
                <c:pt idx="6">
                  <c:v>Uporaba mobilnih naprav</c:v>
                </c:pt>
              </c:strCache>
              <c:extLst/>
            </c:strRef>
          </c:cat>
          <c:val>
            <c:numRef>
              <c:f>List1!$B$8:$H$8</c:f>
              <c:numCache>
                <c:formatCode>General</c:formatCode>
                <c:ptCount val="7"/>
                <c:pt idx="0">
                  <c:v>16</c:v>
                </c:pt>
                <c:pt idx="1">
                  <c:v>26</c:v>
                </c:pt>
                <c:pt idx="2">
                  <c:v>15</c:v>
                </c:pt>
                <c:pt idx="3">
                  <c:v>15</c:v>
                </c:pt>
                <c:pt idx="4">
                  <c:v>21</c:v>
                </c:pt>
              </c:numCache>
              <c:extLst/>
            </c:numRef>
          </c:val>
        </c:ser>
        <c:ser>
          <c:idx val="3"/>
          <c:order val="3"/>
          <c:tx>
            <c:strRef>
              <c:f>List1!#REF!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List1!$B$5:$H$5</c:f>
              <c:strCache>
                <c:ptCount val="7"/>
                <c:pt idx="0">
                  <c:v>Debata</c:v>
                </c:pt>
                <c:pt idx="1">
                  <c:v>Medpredmetno sodelovanje</c:v>
                </c:pt>
                <c:pt idx="2">
                  <c:v>Timsko poučevanje</c:v>
                </c:pt>
                <c:pt idx="3">
                  <c:v>PUD</c:v>
                </c:pt>
                <c:pt idx="4">
                  <c:v>Sodelovalno učenje</c:v>
                </c:pt>
                <c:pt idx="5">
                  <c:v>Uporaba FIT pedagogike</c:v>
                </c:pt>
                <c:pt idx="6">
                  <c:v>Uporaba mobilnih naprav</c:v>
                </c:pt>
              </c:strCache>
              <c:extLst/>
            </c:strRef>
          </c:cat>
          <c:val>
            <c:numRef>
              <c:f>List1!#REF!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List1!#REF!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List1!$B$5:$H$5</c:f>
              <c:strCache>
                <c:ptCount val="7"/>
                <c:pt idx="0">
                  <c:v>Debata</c:v>
                </c:pt>
                <c:pt idx="1">
                  <c:v>Medpredmetno sodelovanje</c:v>
                </c:pt>
                <c:pt idx="2">
                  <c:v>Timsko poučevanje</c:v>
                </c:pt>
                <c:pt idx="3">
                  <c:v>PUD</c:v>
                </c:pt>
                <c:pt idx="4">
                  <c:v>Sodelovalno učenje</c:v>
                </c:pt>
                <c:pt idx="5">
                  <c:v>Uporaba FIT pedagogike</c:v>
                </c:pt>
                <c:pt idx="6">
                  <c:v>Uporaba mobilnih naprav</c:v>
                </c:pt>
              </c:strCache>
              <c:extLst/>
            </c:strRef>
          </c:cat>
          <c:val>
            <c:numRef>
              <c:f>List1!#REF!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List1!$A$9</c:f>
              <c:strCache>
                <c:ptCount val="1"/>
                <c:pt idx="0">
                  <c:v>2014/2015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List1!$B$5:$H$5</c:f>
              <c:strCache>
                <c:ptCount val="7"/>
                <c:pt idx="0">
                  <c:v>Debata</c:v>
                </c:pt>
                <c:pt idx="1">
                  <c:v>Medpredmetno sodelovanje</c:v>
                </c:pt>
                <c:pt idx="2">
                  <c:v>Timsko poučevanje</c:v>
                </c:pt>
                <c:pt idx="3">
                  <c:v>PUD</c:v>
                </c:pt>
                <c:pt idx="4">
                  <c:v>Sodelovalno učenje</c:v>
                </c:pt>
                <c:pt idx="5">
                  <c:v>Uporaba FIT pedagogike</c:v>
                </c:pt>
                <c:pt idx="6">
                  <c:v>Uporaba mobilnih naprav</c:v>
                </c:pt>
              </c:strCache>
              <c:extLst/>
            </c:strRef>
          </c:cat>
          <c:val>
            <c:numRef>
              <c:f>List1!$B$9:$H$9</c:f>
              <c:numCache>
                <c:formatCode>General</c:formatCode>
                <c:ptCount val="7"/>
                <c:pt idx="0">
                  <c:v>11</c:v>
                </c:pt>
                <c:pt idx="1">
                  <c:v>14</c:v>
                </c:pt>
                <c:pt idx="2">
                  <c:v>9</c:v>
                </c:pt>
                <c:pt idx="3">
                  <c:v>12</c:v>
                </c:pt>
                <c:pt idx="4">
                  <c:v>12</c:v>
                </c:pt>
              </c:numCache>
              <c:extLst/>
            </c:numRef>
          </c:val>
        </c:ser>
        <c:ser>
          <c:idx val="6"/>
          <c:order val="6"/>
          <c:tx>
            <c:strRef>
              <c:f>List1!$A$10</c:f>
              <c:strCache>
                <c:ptCount val="1"/>
                <c:pt idx="0">
                  <c:v>2015/2016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List1!$B$5:$H$5</c:f>
              <c:strCache>
                <c:ptCount val="7"/>
                <c:pt idx="0">
                  <c:v>Debata</c:v>
                </c:pt>
                <c:pt idx="1">
                  <c:v>Medpredmetno sodelovanje</c:v>
                </c:pt>
                <c:pt idx="2">
                  <c:v>Timsko poučevanje</c:v>
                </c:pt>
                <c:pt idx="3">
                  <c:v>PUD</c:v>
                </c:pt>
                <c:pt idx="4">
                  <c:v>Sodelovalno učenje</c:v>
                </c:pt>
                <c:pt idx="5">
                  <c:v>Uporaba FIT pedagogike</c:v>
                </c:pt>
                <c:pt idx="6">
                  <c:v>Uporaba mobilnih naprav</c:v>
                </c:pt>
              </c:strCache>
              <c:extLst/>
            </c:strRef>
          </c:cat>
          <c:val>
            <c:numRef>
              <c:f>List1!$B$10:$H$10</c:f>
              <c:numCache>
                <c:formatCode>General</c:formatCode>
                <c:ptCount val="7"/>
                <c:pt idx="0">
                  <c:v>12</c:v>
                </c:pt>
                <c:pt idx="1">
                  <c:v>19</c:v>
                </c:pt>
                <c:pt idx="2">
                  <c:v>10</c:v>
                </c:pt>
                <c:pt idx="3">
                  <c:v>16</c:v>
                </c:pt>
                <c:pt idx="4">
                  <c:v>21</c:v>
                </c:pt>
                <c:pt idx="5">
                  <c:v>36</c:v>
                </c:pt>
                <c:pt idx="6">
                  <c:v>28</c:v>
                </c:pt>
              </c:numCache>
              <c:extLst/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7384496"/>
        <c:axId val="156138688"/>
      </c:barChart>
      <c:catAx>
        <c:axId val="7384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56138688"/>
        <c:crosses val="autoZero"/>
        <c:auto val="1"/>
        <c:lblAlgn val="ctr"/>
        <c:lblOffset val="100"/>
        <c:noMultiLvlLbl val="0"/>
      </c:catAx>
      <c:valAx>
        <c:axId val="156138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384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sz="1800" cap="none" dirty="0" smtClean="0"/>
              <a:t>Število ur pouka, kjer so učitelji uporabili aktivni metode poučevanja in učenja</a:t>
            </a:r>
            <a:endParaRPr lang="sl-SI" sz="1800" cap="non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List1!$A$38</c:f>
              <c:strCache>
                <c:ptCount val="1"/>
                <c:pt idx="0">
                  <c:v>2010/2011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List1!$B$37:$J$37</c:f>
              <c:strCache>
                <c:ptCount val="9"/>
                <c:pt idx="0">
                  <c:v>Medpredmetno povezovanje</c:v>
                </c:pt>
                <c:pt idx="1">
                  <c:v>Debata</c:v>
                </c:pt>
                <c:pt idx="2">
                  <c:v>Projektno učno delo</c:v>
                </c:pt>
                <c:pt idx="3">
                  <c:v>Sodelovalno učenje</c:v>
                </c:pt>
                <c:pt idx="4">
                  <c:v>Timsko poučevanje</c:v>
                </c:pt>
                <c:pt idx="5">
                  <c:v>Uvajanje elementov FIT</c:v>
                </c:pt>
                <c:pt idx="6">
                  <c:v>Uporaba mobilnih naprav</c:v>
                </c:pt>
                <c:pt idx="7">
                  <c:v>Druge metode</c:v>
                </c:pt>
                <c:pt idx="8">
                  <c:v>Nisem uporabil nobene od naštetih</c:v>
                </c:pt>
              </c:strCache>
            </c:strRef>
          </c:cat>
          <c:val>
            <c:numRef>
              <c:f>List1!$B$38:$J$38</c:f>
              <c:numCache>
                <c:formatCode>General</c:formatCode>
                <c:ptCount val="9"/>
                <c:pt idx="0">
                  <c:v>14</c:v>
                </c:pt>
                <c:pt idx="1">
                  <c:v>5</c:v>
                </c:pt>
                <c:pt idx="2">
                  <c:v>10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List1!$A$39</c:f>
              <c:strCache>
                <c:ptCount val="1"/>
                <c:pt idx="0">
                  <c:v>2011/2012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List1!$B$37:$J$37</c:f>
              <c:strCache>
                <c:ptCount val="9"/>
                <c:pt idx="0">
                  <c:v>Medpredmetno povezovanje</c:v>
                </c:pt>
                <c:pt idx="1">
                  <c:v>Debata</c:v>
                </c:pt>
                <c:pt idx="2">
                  <c:v>Projektno učno delo</c:v>
                </c:pt>
                <c:pt idx="3">
                  <c:v>Sodelovalno učenje</c:v>
                </c:pt>
                <c:pt idx="4">
                  <c:v>Timsko poučevanje</c:v>
                </c:pt>
                <c:pt idx="5">
                  <c:v>Uvajanje elementov FIT</c:v>
                </c:pt>
                <c:pt idx="6">
                  <c:v>Uporaba mobilnih naprav</c:v>
                </c:pt>
                <c:pt idx="7">
                  <c:v>Druge metode</c:v>
                </c:pt>
                <c:pt idx="8">
                  <c:v>Nisem uporabil nobene od naštetih</c:v>
                </c:pt>
              </c:strCache>
            </c:strRef>
          </c:cat>
          <c:val>
            <c:numRef>
              <c:f>List1!$B$39:$J$39</c:f>
              <c:numCache>
                <c:formatCode>General</c:formatCode>
                <c:ptCount val="9"/>
                <c:pt idx="0">
                  <c:v>11</c:v>
                </c:pt>
                <c:pt idx="1">
                  <c:v>7</c:v>
                </c:pt>
                <c:pt idx="2">
                  <c:v>17</c:v>
                </c:pt>
                <c:pt idx="3">
                  <c:v>10</c:v>
                </c:pt>
                <c:pt idx="4">
                  <c:v>20</c:v>
                </c:pt>
              </c:numCache>
            </c:numRef>
          </c:val>
        </c:ser>
        <c:ser>
          <c:idx val="2"/>
          <c:order val="2"/>
          <c:tx>
            <c:strRef>
              <c:f>List1!$A$40</c:f>
              <c:strCache>
                <c:ptCount val="1"/>
                <c:pt idx="0">
                  <c:v>2012/2013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List1!$B$37:$J$37</c:f>
              <c:strCache>
                <c:ptCount val="9"/>
                <c:pt idx="0">
                  <c:v>Medpredmetno povezovanje</c:v>
                </c:pt>
                <c:pt idx="1">
                  <c:v>Debata</c:v>
                </c:pt>
                <c:pt idx="2">
                  <c:v>Projektno učno delo</c:v>
                </c:pt>
                <c:pt idx="3">
                  <c:v>Sodelovalno učenje</c:v>
                </c:pt>
                <c:pt idx="4">
                  <c:v>Timsko poučevanje</c:v>
                </c:pt>
                <c:pt idx="5">
                  <c:v>Uvajanje elementov FIT</c:v>
                </c:pt>
                <c:pt idx="6">
                  <c:v>Uporaba mobilnih naprav</c:v>
                </c:pt>
                <c:pt idx="7">
                  <c:v>Druge metode</c:v>
                </c:pt>
                <c:pt idx="8">
                  <c:v>Nisem uporabil nobene od naštetih</c:v>
                </c:pt>
              </c:strCache>
            </c:strRef>
          </c:cat>
          <c:val>
            <c:numRef>
              <c:f>List1!$B$40:$J$40</c:f>
              <c:numCache>
                <c:formatCode>General</c:formatCode>
                <c:ptCount val="9"/>
                <c:pt idx="0">
                  <c:v>20.399999999999999</c:v>
                </c:pt>
                <c:pt idx="1">
                  <c:v>15.6</c:v>
                </c:pt>
                <c:pt idx="2">
                  <c:v>18.8</c:v>
                </c:pt>
                <c:pt idx="3">
                  <c:v>20</c:v>
                </c:pt>
                <c:pt idx="4">
                  <c:v>20.9</c:v>
                </c:pt>
                <c:pt idx="7">
                  <c:v>18</c:v>
                </c:pt>
              </c:numCache>
            </c:numRef>
          </c:val>
        </c:ser>
        <c:ser>
          <c:idx val="3"/>
          <c:order val="3"/>
          <c:tx>
            <c:strRef>
              <c:f>List1!$A$41</c:f>
              <c:strCache>
                <c:ptCount val="1"/>
                <c:pt idx="0">
                  <c:v>2013/2014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List1!$B$37:$J$37</c:f>
              <c:strCache>
                <c:ptCount val="9"/>
                <c:pt idx="0">
                  <c:v>Medpredmetno povezovanje</c:v>
                </c:pt>
                <c:pt idx="1">
                  <c:v>Debata</c:v>
                </c:pt>
                <c:pt idx="2">
                  <c:v>Projektno učno delo</c:v>
                </c:pt>
                <c:pt idx="3">
                  <c:v>Sodelovalno učenje</c:v>
                </c:pt>
                <c:pt idx="4">
                  <c:v>Timsko poučevanje</c:v>
                </c:pt>
                <c:pt idx="5">
                  <c:v>Uvajanje elementov FIT</c:v>
                </c:pt>
                <c:pt idx="6">
                  <c:v>Uporaba mobilnih naprav</c:v>
                </c:pt>
                <c:pt idx="7">
                  <c:v>Druge metode</c:v>
                </c:pt>
                <c:pt idx="8">
                  <c:v>Nisem uporabil nobene od naštetih</c:v>
                </c:pt>
              </c:strCache>
            </c:strRef>
          </c:cat>
          <c:val>
            <c:numRef>
              <c:f>List1!$B$41:$J$41</c:f>
              <c:numCache>
                <c:formatCode>General</c:formatCode>
                <c:ptCount val="9"/>
                <c:pt idx="0">
                  <c:v>19</c:v>
                </c:pt>
                <c:pt idx="1">
                  <c:v>13</c:v>
                </c:pt>
                <c:pt idx="2">
                  <c:v>28</c:v>
                </c:pt>
                <c:pt idx="3">
                  <c:v>17</c:v>
                </c:pt>
                <c:pt idx="4">
                  <c:v>23</c:v>
                </c:pt>
              </c:numCache>
            </c:numRef>
          </c:val>
        </c:ser>
        <c:ser>
          <c:idx val="4"/>
          <c:order val="4"/>
          <c:tx>
            <c:strRef>
              <c:f>List1!$A$42</c:f>
              <c:strCache>
                <c:ptCount val="1"/>
                <c:pt idx="0">
                  <c:v>2014/2015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List1!$B$37:$J$37</c:f>
              <c:strCache>
                <c:ptCount val="9"/>
                <c:pt idx="0">
                  <c:v>Medpredmetno povezovanje</c:v>
                </c:pt>
                <c:pt idx="1">
                  <c:v>Debata</c:v>
                </c:pt>
                <c:pt idx="2">
                  <c:v>Projektno učno delo</c:v>
                </c:pt>
                <c:pt idx="3">
                  <c:v>Sodelovalno učenje</c:v>
                </c:pt>
                <c:pt idx="4">
                  <c:v>Timsko poučevanje</c:v>
                </c:pt>
                <c:pt idx="5">
                  <c:v>Uvajanje elementov FIT</c:v>
                </c:pt>
                <c:pt idx="6">
                  <c:v>Uporaba mobilnih naprav</c:v>
                </c:pt>
                <c:pt idx="7">
                  <c:v>Druge metode</c:v>
                </c:pt>
                <c:pt idx="8">
                  <c:v>Nisem uporabil nobene od naštetih</c:v>
                </c:pt>
              </c:strCache>
            </c:strRef>
          </c:cat>
          <c:val>
            <c:numRef>
              <c:f>List1!$B$42:$J$42</c:f>
              <c:numCache>
                <c:formatCode>General</c:formatCode>
                <c:ptCount val="9"/>
                <c:pt idx="0">
                  <c:v>11</c:v>
                </c:pt>
                <c:pt idx="1">
                  <c:v>5</c:v>
                </c:pt>
                <c:pt idx="2">
                  <c:v>16</c:v>
                </c:pt>
                <c:pt idx="3">
                  <c:v>9</c:v>
                </c:pt>
                <c:pt idx="4">
                  <c:v>15</c:v>
                </c:pt>
              </c:numCache>
            </c:numRef>
          </c:val>
        </c:ser>
        <c:ser>
          <c:idx val="5"/>
          <c:order val="5"/>
          <c:tx>
            <c:strRef>
              <c:f>List1!$A$43</c:f>
              <c:strCache>
                <c:ptCount val="1"/>
                <c:pt idx="0">
                  <c:v>2015/2016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List1!$B$37:$J$37</c:f>
              <c:strCache>
                <c:ptCount val="9"/>
                <c:pt idx="0">
                  <c:v>Medpredmetno povezovanje</c:v>
                </c:pt>
                <c:pt idx="1">
                  <c:v>Debata</c:v>
                </c:pt>
                <c:pt idx="2">
                  <c:v>Projektno učno delo</c:v>
                </c:pt>
                <c:pt idx="3">
                  <c:v>Sodelovalno učenje</c:v>
                </c:pt>
                <c:pt idx="4">
                  <c:v>Timsko poučevanje</c:v>
                </c:pt>
                <c:pt idx="5">
                  <c:v>Uvajanje elementov FIT</c:v>
                </c:pt>
                <c:pt idx="6">
                  <c:v>Uporaba mobilnih naprav</c:v>
                </c:pt>
                <c:pt idx="7">
                  <c:v>Druge metode</c:v>
                </c:pt>
                <c:pt idx="8">
                  <c:v>Nisem uporabil nobene od naštetih</c:v>
                </c:pt>
              </c:strCache>
            </c:strRef>
          </c:cat>
          <c:val>
            <c:numRef>
              <c:f>List1!$B$43:$J$43</c:f>
              <c:numCache>
                <c:formatCode>General</c:formatCode>
                <c:ptCount val="9"/>
                <c:pt idx="0">
                  <c:v>9.8000000000000007</c:v>
                </c:pt>
                <c:pt idx="1">
                  <c:v>8.1</c:v>
                </c:pt>
                <c:pt idx="2">
                  <c:v>12.4</c:v>
                </c:pt>
                <c:pt idx="3">
                  <c:v>9.1999999999999993</c:v>
                </c:pt>
                <c:pt idx="4">
                  <c:v>17.7</c:v>
                </c:pt>
                <c:pt idx="5">
                  <c:v>3.9</c:v>
                </c:pt>
                <c:pt idx="6">
                  <c:v>9.3000000000000007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05502528"/>
        <c:axId val="204547064"/>
      </c:barChart>
      <c:catAx>
        <c:axId val="205502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4547064"/>
        <c:crosses val="autoZero"/>
        <c:auto val="1"/>
        <c:lblAlgn val="ctr"/>
        <c:lblOffset val="100"/>
        <c:noMultiLvlLbl val="0"/>
      </c:catAx>
      <c:valAx>
        <c:axId val="2045470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550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sz="2000" b="1" dirty="0"/>
              <a:t>Število učiteljev, ki </a:t>
            </a:r>
            <a:r>
              <a:rPr lang="sl-SI" sz="2000" b="1" dirty="0" smtClean="0"/>
              <a:t>so izvajali </a:t>
            </a:r>
            <a:r>
              <a:rPr lang="sl-SI" sz="2000" b="1" dirty="0"/>
              <a:t>dejavnosti za razvoj </a:t>
            </a:r>
            <a:r>
              <a:rPr lang="sl-SI" sz="2000" b="1" dirty="0" smtClean="0"/>
              <a:t>kompetence </a:t>
            </a:r>
            <a:r>
              <a:rPr lang="sl-SI" sz="2000" b="1" dirty="0"/>
              <a:t>učenje učenja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List1!$A$54</c:f>
              <c:strCache>
                <c:ptCount val="1"/>
                <c:pt idx="0">
                  <c:v>2012/2013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List1!$B$51:$E$53</c:f>
              <c:strCache>
                <c:ptCount val="4"/>
                <c:pt idx="0">
                  <c:v>Informiranje o dejavnikih uspešnega učenja</c:v>
                </c:pt>
                <c:pt idx="1">
                  <c:v>Informiranje o učinkovitih učnih metodah</c:v>
                </c:pt>
                <c:pt idx="2">
                  <c:v>Uporaba drugih učnih strategij</c:v>
                </c:pt>
                <c:pt idx="3">
                  <c:v>Uporaba BUS</c:v>
                </c:pt>
              </c:strCache>
            </c:strRef>
          </c:cat>
          <c:val>
            <c:numRef>
              <c:f>List1!$B$54:$E$54</c:f>
              <c:numCache>
                <c:formatCode>General</c:formatCode>
                <c:ptCount val="4"/>
                <c:pt idx="0">
                  <c:v>28</c:v>
                </c:pt>
                <c:pt idx="1">
                  <c:v>28</c:v>
                </c:pt>
                <c:pt idx="2">
                  <c:v>28</c:v>
                </c:pt>
              </c:numCache>
            </c:numRef>
          </c:val>
        </c:ser>
        <c:ser>
          <c:idx val="1"/>
          <c:order val="1"/>
          <c:tx>
            <c:strRef>
              <c:f>List1!$A$55</c:f>
              <c:strCache>
                <c:ptCount val="1"/>
                <c:pt idx="0">
                  <c:v>2013/2014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List1!$B$51:$E$53</c:f>
              <c:strCache>
                <c:ptCount val="4"/>
                <c:pt idx="0">
                  <c:v>Informiranje o dejavnikih uspešnega učenja</c:v>
                </c:pt>
                <c:pt idx="1">
                  <c:v>Informiranje o učinkovitih učnih metodah</c:v>
                </c:pt>
                <c:pt idx="2">
                  <c:v>Uporaba drugih učnih strategij</c:v>
                </c:pt>
                <c:pt idx="3">
                  <c:v>Uporaba BUS</c:v>
                </c:pt>
              </c:strCache>
            </c:strRef>
          </c:cat>
          <c:val>
            <c:numRef>
              <c:f>List1!$B$55:$E$55</c:f>
              <c:numCache>
                <c:formatCode>General</c:formatCode>
                <c:ptCount val="4"/>
                <c:pt idx="0">
                  <c:v>31</c:v>
                </c:pt>
                <c:pt idx="1">
                  <c:v>31</c:v>
                </c:pt>
                <c:pt idx="2">
                  <c:v>31</c:v>
                </c:pt>
              </c:numCache>
            </c:numRef>
          </c:val>
        </c:ser>
        <c:ser>
          <c:idx val="2"/>
          <c:order val="2"/>
          <c:tx>
            <c:strRef>
              <c:f>List1!$A$56</c:f>
              <c:strCache>
                <c:ptCount val="1"/>
                <c:pt idx="0">
                  <c:v>2014/2015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List1!$B$51:$E$53</c:f>
              <c:strCache>
                <c:ptCount val="4"/>
                <c:pt idx="0">
                  <c:v>Informiranje o dejavnikih uspešnega učenja</c:v>
                </c:pt>
                <c:pt idx="1">
                  <c:v>Informiranje o učinkovitih učnih metodah</c:v>
                </c:pt>
                <c:pt idx="2">
                  <c:v>Uporaba drugih učnih strategij</c:v>
                </c:pt>
                <c:pt idx="3">
                  <c:v>Uporaba BUS</c:v>
                </c:pt>
              </c:strCache>
            </c:strRef>
          </c:cat>
          <c:val>
            <c:numRef>
              <c:f>List1!$B$56:$E$56</c:f>
              <c:numCache>
                <c:formatCode>General</c:formatCode>
                <c:ptCount val="4"/>
                <c:pt idx="0">
                  <c:v>21</c:v>
                </c:pt>
                <c:pt idx="1">
                  <c:v>20</c:v>
                </c:pt>
                <c:pt idx="2">
                  <c:v>22</c:v>
                </c:pt>
                <c:pt idx="3">
                  <c:v>19</c:v>
                </c:pt>
              </c:numCache>
            </c:numRef>
          </c:val>
        </c:ser>
        <c:ser>
          <c:idx val="3"/>
          <c:order val="3"/>
          <c:tx>
            <c:strRef>
              <c:f>List1!$A$57</c:f>
              <c:strCache>
                <c:ptCount val="1"/>
                <c:pt idx="0">
                  <c:v>2015/2016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List1!$B$51:$E$53</c:f>
              <c:strCache>
                <c:ptCount val="4"/>
                <c:pt idx="0">
                  <c:v>Informiranje o dejavnikih uspešnega učenja</c:v>
                </c:pt>
                <c:pt idx="1">
                  <c:v>Informiranje o učinkovitih učnih metodah</c:v>
                </c:pt>
                <c:pt idx="2">
                  <c:v>Uporaba drugih učnih strategij</c:v>
                </c:pt>
                <c:pt idx="3">
                  <c:v>Uporaba BUS</c:v>
                </c:pt>
              </c:strCache>
            </c:strRef>
          </c:cat>
          <c:val>
            <c:numRef>
              <c:f>List1!$B$57:$E$57</c:f>
              <c:numCache>
                <c:formatCode>General</c:formatCode>
                <c:ptCount val="4"/>
                <c:pt idx="0">
                  <c:v>22</c:v>
                </c:pt>
                <c:pt idx="1">
                  <c:v>22</c:v>
                </c:pt>
                <c:pt idx="2">
                  <c:v>17</c:v>
                </c:pt>
                <c:pt idx="3">
                  <c:v>23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4782472"/>
        <c:axId val="204877120"/>
      </c:barChart>
      <c:catAx>
        <c:axId val="204782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4877120"/>
        <c:crosses val="autoZero"/>
        <c:auto val="1"/>
        <c:lblAlgn val="ctr"/>
        <c:lblOffset val="100"/>
        <c:noMultiLvlLbl val="0"/>
      </c:catAx>
      <c:valAx>
        <c:axId val="20487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4782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sz="2000" b="1" dirty="0" smtClean="0"/>
              <a:t>Število </a:t>
            </a:r>
            <a:r>
              <a:rPr lang="sl-SI" sz="2000" b="1" dirty="0"/>
              <a:t>ur pouka, kjer so </a:t>
            </a:r>
            <a:r>
              <a:rPr lang="sl-SI" sz="2000" b="1" dirty="0" smtClean="0"/>
              <a:t>učitelji izvedli dejavnosti za razvoj kompetence učenje učenja</a:t>
            </a:r>
            <a:endParaRPr lang="sl-SI" sz="2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List1!$A$65</c:f>
              <c:strCache>
                <c:ptCount val="1"/>
                <c:pt idx="0">
                  <c:v>2012/2013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List1!$B$62:$G$64</c:f>
              <c:strCache>
                <c:ptCount val="6"/>
                <c:pt idx="1">
                  <c:v>Informiranje o dejavnikih uspešnega učenja</c:v>
                </c:pt>
                <c:pt idx="2">
                  <c:v>Informiranje o učinkovitih učnih metodah</c:v>
                </c:pt>
                <c:pt idx="3">
                  <c:v>Uporaba drugih učnih strategij</c:v>
                </c:pt>
                <c:pt idx="4">
                  <c:v>Uporaba BUS</c:v>
                </c:pt>
                <c:pt idx="5">
                  <c:v>Druge dejavnosti za razvoj Učenje učenja</c:v>
                </c:pt>
              </c:strCache>
            </c:strRef>
          </c:cat>
          <c:val>
            <c:numRef>
              <c:f>List1!$B$65:$G$65</c:f>
              <c:numCache>
                <c:formatCode>General</c:formatCode>
                <c:ptCount val="6"/>
                <c:pt idx="1">
                  <c:v>4</c:v>
                </c:pt>
                <c:pt idx="2">
                  <c:v>2</c:v>
                </c:pt>
                <c:pt idx="3">
                  <c:v>2.7</c:v>
                </c:pt>
              </c:numCache>
            </c:numRef>
          </c:val>
        </c:ser>
        <c:ser>
          <c:idx val="1"/>
          <c:order val="1"/>
          <c:tx>
            <c:strRef>
              <c:f>List1!$A$66</c:f>
              <c:strCache>
                <c:ptCount val="1"/>
                <c:pt idx="0">
                  <c:v>2013/2014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List1!$B$62:$G$64</c:f>
              <c:strCache>
                <c:ptCount val="6"/>
                <c:pt idx="1">
                  <c:v>Informiranje o dejavnikih uspešnega učenja</c:v>
                </c:pt>
                <c:pt idx="2">
                  <c:v>Informiranje o učinkovitih učnih metodah</c:v>
                </c:pt>
                <c:pt idx="3">
                  <c:v>Uporaba drugih učnih strategij</c:v>
                </c:pt>
                <c:pt idx="4">
                  <c:v>Uporaba BUS</c:v>
                </c:pt>
                <c:pt idx="5">
                  <c:v>Druge dejavnosti za razvoj Učenje učenja</c:v>
                </c:pt>
              </c:strCache>
            </c:strRef>
          </c:cat>
          <c:val>
            <c:numRef>
              <c:f>List1!$B$66:$G$66</c:f>
              <c:numCache>
                <c:formatCode>General</c:formatCode>
                <c:ptCount val="6"/>
                <c:pt idx="1">
                  <c:v>4.5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List1!$A$67</c:f>
              <c:strCache>
                <c:ptCount val="1"/>
                <c:pt idx="0">
                  <c:v>2014/2015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List1!$B$62:$G$64</c:f>
              <c:strCache>
                <c:ptCount val="6"/>
                <c:pt idx="1">
                  <c:v>Informiranje o dejavnikih uspešnega učenja</c:v>
                </c:pt>
                <c:pt idx="2">
                  <c:v>Informiranje o učinkovitih učnih metodah</c:v>
                </c:pt>
                <c:pt idx="3">
                  <c:v>Uporaba drugih učnih strategij</c:v>
                </c:pt>
                <c:pt idx="4">
                  <c:v>Uporaba BUS</c:v>
                </c:pt>
                <c:pt idx="5">
                  <c:v>Druge dejavnosti za razvoj Učenje učenja</c:v>
                </c:pt>
              </c:strCache>
            </c:strRef>
          </c:cat>
          <c:val>
            <c:numRef>
              <c:f>List1!$B$67:$G$67</c:f>
              <c:numCache>
                <c:formatCode>General</c:formatCode>
                <c:ptCount val="6"/>
                <c:pt idx="1">
                  <c:v>6</c:v>
                </c:pt>
                <c:pt idx="2">
                  <c:v>7</c:v>
                </c:pt>
                <c:pt idx="3">
                  <c:v>29</c:v>
                </c:pt>
                <c:pt idx="4">
                  <c:v>19</c:v>
                </c:pt>
              </c:numCache>
            </c:numRef>
          </c:val>
        </c:ser>
        <c:ser>
          <c:idx val="3"/>
          <c:order val="3"/>
          <c:tx>
            <c:strRef>
              <c:f>List1!$A$68</c:f>
              <c:strCache>
                <c:ptCount val="1"/>
                <c:pt idx="0">
                  <c:v>2015/2016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110000"/>
                    <a:satMod val="105000"/>
                    <a:tint val="67000"/>
                  </a:schemeClr>
                </a:gs>
                <a:gs pos="50000">
                  <a:schemeClr val="accent4">
                    <a:lumMod val="105000"/>
                    <a:satMod val="103000"/>
                    <a:tint val="73000"/>
                  </a:schemeClr>
                </a:gs>
                <a:gs pos="100000">
                  <a:schemeClr val="accent4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List1!$B$62:$G$64</c:f>
              <c:strCache>
                <c:ptCount val="6"/>
                <c:pt idx="1">
                  <c:v>Informiranje o dejavnikih uspešnega učenja</c:v>
                </c:pt>
                <c:pt idx="2">
                  <c:v>Informiranje o učinkovitih učnih metodah</c:v>
                </c:pt>
                <c:pt idx="3">
                  <c:v>Uporaba drugih učnih strategij</c:v>
                </c:pt>
                <c:pt idx="4">
                  <c:v>Uporaba BUS</c:v>
                </c:pt>
                <c:pt idx="5">
                  <c:v>Druge dejavnosti za razvoj Učenje učenja</c:v>
                </c:pt>
              </c:strCache>
            </c:strRef>
          </c:cat>
          <c:val>
            <c:numRef>
              <c:f>List1!$B$68:$G$68</c:f>
              <c:numCache>
                <c:formatCode>General</c:formatCode>
                <c:ptCount val="6"/>
                <c:pt idx="1">
                  <c:v>5.3</c:v>
                </c:pt>
                <c:pt idx="2">
                  <c:v>6</c:v>
                </c:pt>
                <c:pt idx="3">
                  <c:v>5.6</c:v>
                </c:pt>
                <c:pt idx="4">
                  <c:v>9.1</c:v>
                </c:pt>
                <c:pt idx="5">
                  <c:v>19.3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55928912"/>
        <c:axId val="155929304"/>
      </c:barChart>
      <c:catAx>
        <c:axId val="155928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55929304"/>
        <c:crosses val="autoZero"/>
        <c:auto val="1"/>
        <c:lblAlgn val="ctr"/>
        <c:lblOffset val="100"/>
        <c:noMultiLvlLbl val="0"/>
      </c:catAx>
      <c:valAx>
        <c:axId val="155929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55928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sz="1800" b="1" dirty="0"/>
              <a:t>Ocena </a:t>
            </a:r>
            <a:r>
              <a:rPr lang="sl-SI" sz="2000" b="1" dirty="0"/>
              <a:t>učiteljev</a:t>
            </a:r>
            <a:r>
              <a:rPr lang="sl-SI" sz="1800" b="1" dirty="0"/>
              <a:t> o odzivu dijakov </a:t>
            </a:r>
            <a:r>
              <a:rPr lang="sl-SI" sz="1800" b="1" baseline="0" dirty="0"/>
              <a:t>na vsebine </a:t>
            </a:r>
            <a:r>
              <a:rPr lang="sl-SI" sz="1800" b="1" dirty="0" smtClean="0"/>
              <a:t>učenje</a:t>
            </a:r>
            <a:r>
              <a:rPr lang="sl-SI" sz="1800" b="1" baseline="0" dirty="0" smtClean="0"/>
              <a:t> </a:t>
            </a:r>
            <a:r>
              <a:rPr lang="sl-SI" sz="1800" b="1" baseline="0" dirty="0"/>
              <a:t>učenja</a:t>
            </a:r>
            <a:endParaRPr lang="sl-SI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1"/>
          <c:order val="1"/>
          <c:tx>
            <c:strRef>
              <c:f>List1!$A$132</c:f>
              <c:strCache>
                <c:ptCount val="1"/>
                <c:pt idx="0">
                  <c:v>2012/2013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List1!$C$130:$E$130</c:f>
              <c:strCache>
                <c:ptCount val="3"/>
                <c:pt idx="0">
                  <c:v>Motiviranost</c:v>
                </c:pt>
                <c:pt idx="1">
                  <c:v>Aktivnost</c:v>
                </c:pt>
                <c:pt idx="2">
                  <c:v>Napredek</c:v>
                </c:pt>
              </c:strCache>
            </c:strRef>
          </c:cat>
          <c:val>
            <c:numRef>
              <c:f>List1!$C$132:$E$132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List1!$A$133</c:f>
              <c:strCache>
                <c:ptCount val="1"/>
                <c:pt idx="0">
                  <c:v>2013/2014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List1!$C$130:$E$130</c:f>
              <c:strCache>
                <c:ptCount val="3"/>
                <c:pt idx="0">
                  <c:v>Motiviranost</c:v>
                </c:pt>
                <c:pt idx="1">
                  <c:v>Aktivnost</c:v>
                </c:pt>
                <c:pt idx="2">
                  <c:v>Napredek</c:v>
                </c:pt>
              </c:strCache>
            </c:strRef>
          </c:cat>
          <c:val>
            <c:numRef>
              <c:f>List1!$C$133:$E$133</c:f>
              <c:numCache>
                <c:formatCode>General</c:formatCode>
                <c:ptCount val="3"/>
                <c:pt idx="0">
                  <c:v>3.2</c:v>
                </c:pt>
                <c:pt idx="1">
                  <c:v>3.1</c:v>
                </c:pt>
                <c:pt idx="2">
                  <c:v>2.6</c:v>
                </c:pt>
              </c:numCache>
            </c:numRef>
          </c:val>
        </c:ser>
        <c:ser>
          <c:idx val="3"/>
          <c:order val="3"/>
          <c:tx>
            <c:strRef>
              <c:f>List1!$A$134</c:f>
              <c:strCache>
                <c:ptCount val="1"/>
                <c:pt idx="0">
                  <c:v>2014/2015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List1!$C$130:$E$130</c:f>
              <c:strCache>
                <c:ptCount val="3"/>
                <c:pt idx="0">
                  <c:v>Motiviranost</c:v>
                </c:pt>
                <c:pt idx="1">
                  <c:v>Aktivnost</c:v>
                </c:pt>
                <c:pt idx="2">
                  <c:v>Napredek</c:v>
                </c:pt>
              </c:strCache>
            </c:strRef>
          </c:cat>
          <c:val>
            <c:numRef>
              <c:f>List1!$C$134:$E$134</c:f>
              <c:numCache>
                <c:formatCode>General</c:formatCode>
                <c:ptCount val="3"/>
                <c:pt idx="0">
                  <c:v>3.1</c:v>
                </c:pt>
                <c:pt idx="1">
                  <c:v>3.1</c:v>
                </c:pt>
                <c:pt idx="2">
                  <c:v>2.7</c:v>
                </c:pt>
              </c:numCache>
            </c:numRef>
          </c:val>
        </c:ser>
        <c:ser>
          <c:idx val="4"/>
          <c:order val="4"/>
          <c:tx>
            <c:strRef>
              <c:f>List1!$A$135</c:f>
              <c:strCache>
                <c:ptCount val="1"/>
                <c:pt idx="0">
                  <c:v>2015/2016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List1!$C$130:$E$130</c:f>
              <c:strCache>
                <c:ptCount val="3"/>
                <c:pt idx="0">
                  <c:v>Motiviranost</c:v>
                </c:pt>
                <c:pt idx="1">
                  <c:v>Aktivnost</c:v>
                </c:pt>
                <c:pt idx="2">
                  <c:v>Napredek</c:v>
                </c:pt>
              </c:strCache>
            </c:strRef>
          </c:cat>
          <c:val>
            <c:numRef>
              <c:f>List1!$C$135:$E$135</c:f>
              <c:numCache>
                <c:formatCode>General</c:formatCode>
                <c:ptCount val="3"/>
                <c:pt idx="0">
                  <c:v>2.9</c:v>
                </c:pt>
                <c:pt idx="1">
                  <c:v>3.2</c:v>
                </c:pt>
                <c:pt idx="2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5608624"/>
        <c:axId val="205609016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List1!$A$131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  <a:sp3d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List1!$C$130:$E$130</c15:sqref>
                        </c15:formulaRef>
                      </c:ext>
                    </c:extLst>
                    <c:strCache>
                      <c:ptCount val="3"/>
                      <c:pt idx="0">
                        <c:v>Motiviranost</c:v>
                      </c:pt>
                      <c:pt idx="1">
                        <c:v>Aktivnost</c:v>
                      </c:pt>
                      <c:pt idx="2">
                        <c:v>Napredek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List1!$C$131:$E$131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</c:ext>
        </c:extLst>
      </c:bar3DChart>
      <c:catAx>
        <c:axId val="20560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5609016"/>
        <c:crosses val="autoZero"/>
        <c:auto val="1"/>
        <c:lblAlgn val="ctr"/>
        <c:lblOffset val="100"/>
        <c:noMultiLvlLbl val="0"/>
      </c:catAx>
      <c:valAx>
        <c:axId val="205609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5608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dirty="0"/>
              <a:t>Oblikovanje spletnih učilnic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List1!$B$147</c:f>
              <c:strCache>
                <c:ptCount val="1"/>
                <c:pt idx="0">
                  <c:v>Spletno učilnico sem oblikoval-a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List1!$A$148:$A$150</c:f>
              <c:strCache>
                <c:ptCount val="3"/>
                <c:pt idx="0">
                  <c:v>2103/2014</c:v>
                </c:pt>
                <c:pt idx="1">
                  <c:v>2014/2015</c:v>
                </c:pt>
                <c:pt idx="2">
                  <c:v>2015/2016</c:v>
                </c:pt>
              </c:strCache>
            </c:strRef>
          </c:cat>
          <c:val>
            <c:numRef>
              <c:f>List1!$B$148:$B$150</c:f>
              <c:numCache>
                <c:formatCode>General</c:formatCode>
                <c:ptCount val="3"/>
                <c:pt idx="0">
                  <c:v>13</c:v>
                </c:pt>
              </c:numCache>
            </c:numRef>
          </c:val>
        </c:ser>
        <c:ser>
          <c:idx val="1"/>
          <c:order val="1"/>
          <c:tx>
            <c:strRef>
              <c:f>List1!$C$147</c:f>
              <c:strCache>
                <c:ptCount val="1"/>
                <c:pt idx="0">
                  <c:v>Spletno učilnico uporabljam eno ali več let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List1!$A$148:$A$150</c:f>
              <c:strCache>
                <c:ptCount val="3"/>
                <c:pt idx="0">
                  <c:v>2103/2014</c:v>
                </c:pt>
                <c:pt idx="1">
                  <c:v>2014/2015</c:v>
                </c:pt>
                <c:pt idx="2">
                  <c:v>2015/2016</c:v>
                </c:pt>
              </c:strCache>
            </c:strRef>
          </c:cat>
          <c:val>
            <c:numRef>
              <c:f>List1!$C$148:$C$150</c:f>
              <c:numCache>
                <c:formatCode>General</c:formatCode>
                <c:ptCount val="3"/>
                <c:pt idx="1">
                  <c:v>7</c:v>
                </c:pt>
                <c:pt idx="2">
                  <c:v>14</c:v>
                </c:pt>
              </c:numCache>
            </c:numRef>
          </c:val>
        </c:ser>
        <c:ser>
          <c:idx val="2"/>
          <c:order val="2"/>
          <c:tx>
            <c:strRef>
              <c:f>List1!$D$147</c:f>
              <c:strCache>
                <c:ptCount val="1"/>
                <c:pt idx="0">
                  <c:v>Spletno učilniso sem oblikoval-a v letošnjem letu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List1!$A$148:$A$150</c:f>
              <c:strCache>
                <c:ptCount val="3"/>
                <c:pt idx="0">
                  <c:v>2103/2014</c:v>
                </c:pt>
                <c:pt idx="1">
                  <c:v>2014/2015</c:v>
                </c:pt>
                <c:pt idx="2">
                  <c:v>2015/2016</c:v>
                </c:pt>
              </c:strCache>
            </c:strRef>
          </c:cat>
          <c:val>
            <c:numRef>
              <c:f>List1!$D$148:$D$150</c:f>
              <c:numCache>
                <c:formatCode>General</c:formatCode>
                <c:ptCount val="3"/>
                <c:pt idx="1">
                  <c:v>5</c:v>
                </c:pt>
                <c:pt idx="2">
                  <c:v>10</c:v>
                </c:pt>
              </c:numCache>
            </c:numRef>
          </c:val>
        </c:ser>
        <c:ser>
          <c:idx val="3"/>
          <c:order val="3"/>
          <c:tx>
            <c:strRef>
              <c:f>List1!$E$147</c:f>
              <c:strCache>
                <c:ptCount val="1"/>
                <c:pt idx="0">
                  <c:v>Spletne učilnici še nisem oblikoval-a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List1!$A$148:$A$150</c:f>
              <c:strCache>
                <c:ptCount val="3"/>
                <c:pt idx="0">
                  <c:v>2103/2014</c:v>
                </c:pt>
                <c:pt idx="1">
                  <c:v>2014/2015</c:v>
                </c:pt>
                <c:pt idx="2">
                  <c:v>2015/2016</c:v>
                </c:pt>
              </c:strCache>
            </c:strRef>
          </c:cat>
          <c:val>
            <c:numRef>
              <c:f>List1!$E$148:$E$150</c:f>
              <c:numCache>
                <c:formatCode>General</c:formatCode>
                <c:ptCount val="3"/>
                <c:pt idx="0">
                  <c:v>26</c:v>
                </c:pt>
                <c:pt idx="1">
                  <c:v>11</c:v>
                </c:pt>
                <c:pt idx="2">
                  <c:v>13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6305488"/>
        <c:axId val="206305880"/>
      </c:barChart>
      <c:catAx>
        <c:axId val="20630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6305880"/>
        <c:crosses val="autoZero"/>
        <c:auto val="1"/>
        <c:lblAlgn val="ctr"/>
        <c:lblOffset val="100"/>
        <c:noMultiLvlLbl val="0"/>
      </c:catAx>
      <c:valAx>
        <c:axId val="206305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06305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7DDA-9B2C-4C2B-8CBC-EAAE87ECD8ED}" type="datetimeFigureOut">
              <a:rPr lang="sl-SI" smtClean="0"/>
              <a:t>5.2.2017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561F-3DE3-4567-9C19-53988F07C7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898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7DDA-9B2C-4C2B-8CBC-EAAE87ECD8ED}" type="datetimeFigureOut">
              <a:rPr lang="sl-SI" smtClean="0"/>
              <a:t>5.2.2017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561F-3DE3-4567-9C19-53988F07C7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552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7DDA-9B2C-4C2B-8CBC-EAAE87ECD8ED}" type="datetimeFigureOut">
              <a:rPr lang="sl-SI" smtClean="0"/>
              <a:t>5.2.2017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561F-3DE3-4567-9C19-53988F07C7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787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7DDA-9B2C-4C2B-8CBC-EAAE87ECD8ED}" type="datetimeFigureOut">
              <a:rPr lang="sl-SI" smtClean="0"/>
              <a:t>5.2.2017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561F-3DE3-4567-9C19-53988F07C7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298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7DDA-9B2C-4C2B-8CBC-EAAE87ECD8ED}" type="datetimeFigureOut">
              <a:rPr lang="sl-SI" smtClean="0"/>
              <a:t>5.2.2017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561F-3DE3-4567-9C19-53988F07C7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04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7DDA-9B2C-4C2B-8CBC-EAAE87ECD8ED}" type="datetimeFigureOut">
              <a:rPr lang="sl-SI" smtClean="0"/>
              <a:t>5.2.2017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561F-3DE3-4567-9C19-53988F07C7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950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7DDA-9B2C-4C2B-8CBC-EAAE87ECD8ED}" type="datetimeFigureOut">
              <a:rPr lang="sl-SI" smtClean="0"/>
              <a:t>5.2.2017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561F-3DE3-4567-9C19-53988F07C7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318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7DDA-9B2C-4C2B-8CBC-EAAE87ECD8ED}" type="datetimeFigureOut">
              <a:rPr lang="sl-SI" smtClean="0"/>
              <a:t>5.2.2017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561F-3DE3-4567-9C19-53988F07C7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112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7DDA-9B2C-4C2B-8CBC-EAAE87ECD8ED}" type="datetimeFigureOut">
              <a:rPr lang="sl-SI" smtClean="0"/>
              <a:t>5.2.2017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561F-3DE3-4567-9C19-53988F07C7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521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7DDA-9B2C-4C2B-8CBC-EAAE87ECD8ED}" type="datetimeFigureOut">
              <a:rPr lang="sl-SI" smtClean="0"/>
              <a:t>5.2.2017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561F-3DE3-4567-9C19-53988F07C7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19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7DDA-9B2C-4C2B-8CBC-EAAE87ECD8ED}" type="datetimeFigureOut">
              <a:rPr lang="sl-SI" smtClean="0"/>
              <a:t>5.2.2017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561F-3DE3-4567-9C19-53988F07C7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678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A7DDA-9B2C-4C2B-8CBC-EAAE87ECD8ED}" type="datetimeFigureOut">
              <a:rPr lang="sl-SI" smtClean="0"/>
              <a:t>5.2.2017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5561F-3DE3-4567-9C19-53988F07C7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517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d44a2944438bc2b025e124c44558ea14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88fdd160ed16d4efeee3bf9112e82202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263" y="467591"/>
            <a:ext cx="9746673" cy="922916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54627" y="1825625"/>
            <a:ext cx="10699173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l-SI" dirty="0" smtClean="0"/>
          </a:p>
          <a:p>
            <a:pPr marL="0" indent="0" algn="ctr">
              <a:lnSpc>
                <a:spcPct val="120000"/>
              </a:lnSpc>
              <a:buNone/>
            </a:pPr>
            <a:endParaRPr lang="sl-SI" sz="9300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sl-SI" sz="19200" dirty="0" smtClean="0"/>
              <a:t>Samoevalvacija zaposlenih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sl-SI" sz="11200" dirty="0" smtClean="0"/>
              <a:t>Primerjava rezultatov 2012-2016</a:t>
            </a:r>
          </a:p>
          <a:p>
            <a:pPr marL="0" indent="0" algn="ctr">
              <a:lnSpc>
                <a:spcPct val="120000"/>
              </a:lnSpc>
              <a:buNone/>
            </a:pPr>
            <a:endParaRPr lang="sl-SI" sz="5900" dirty="0" smtClean="0"/>
          </a:p>
          <a:p>
            <a:pPr marL="0" indent="0" algn="ctr">
              <a:buNone/>
            </a:pPr>
            <a:endParaRPr lang="sl-SI" sz="7200" dirty="0"/>
          </a:p>
          <a:p>
            <a:pPr marL="0" indent="0" algn="ctr">
              <a:buNone/>
            </a:pPr>
            <a:endParaRPr lang="sl-SI" sz="7200" dirty="0"/>
          </a:p>
          <a:p>
            <a:pPr marL="0" indent="0" algn="ctr">
              <a:buNone/>
            </a:pPr>
            <a:r>
              <a:rPr lang="sl-SI" sz="7200" dirty="0" smtClean="0"/>
              <a:t>Pripravila: Mojca </a:t>
            </a:r>
            <a:r>
              <a:rPr lang="sl-SI" sz="7200" dirty="0"/>
              <a:t>Vrečko, prof. ped. in soc.</a:t>
            </a:r>
            <a:br>
              <a:rPr lang="sl-SI" sz="7200" dirty="0"/>
            </a:br>
            <a:r>
              <a:rPr lang="sl-SI" sz="7200" dirty="0"/>
              <a:t/>
            </a:r>
            <a:br>
              <a:rPr lang="sl-SI" sz="7200" dirty="0"/>
            </a:br>
            <a:endParaRPr lang="sl-SI" sz="7200" dirty="0" smtClean="0"/>
          </a:p>
          <a:p>
            <a:pPr marL="0" indent="0" algn="ctr">
              <a:buNone/>
            </a:pPr>
            <a:endParaRPr lang="sl-SI" sz="7200" dirty="0"/>
          </a:p>
          <a:p>
            <a:pPr marL="0" indent="0" algn="ctr">
              <a:buNone/>
            </a:pPr>
            <a:r>
              <a:rPr lang="sl-SI" sz="7200" dirty="0" smtClean="0"/>
              <a:t>Slovenska </a:t>
            </a:r>
            <a:r>
              <a:rPr lang="sl-SI" sz="7200" dirty="0"/>
              <a:t>Bistrica, avgust 2016</a:t>
            </a:r>
            <a:br>
              <a:rPr lang="sl-SI" sz="7200" dirty="0"/>
            </a:br>
            <a:endParaRPr lang="sl-SI" sz="7200" dirty="0"/>
          </a:p>
        </p:txBody>
      </p:sp>
    </p:spTree>
    <p:extLst>
      <p:ext uri="{BB962C8B-B14F-4D97-AF65-F5344CB8AC3E}">
        <p14:creationId xmlns:p14="http://schemas.microsoft.com/office/powerpoint/2010/main" val="139623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3.3 Navedite prosimo, katere oblike in metode ste uporabili za razvoj podjetnostne kompetence pri pouku in pri drugih dejavnostih? Označite izbrani odgovor. (n = 35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972" y="1268760"/>
            <a:ext cx="9134028" cy="57911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2639616" y="381001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sl-SI" sz="1600" b="1" dirty="0">
                <a:solidFill>
                  <a:srgbClr val="000000"/>
                </a:solidFill>
                <a:latin typeface="Calibri"/>
              </a:rPr>
              <a:t>K</a:t>
            </a:r>
            <a:r>
              <a:rPr sz="1600" b="1" dirty="0" err="1">
                <a:solidFill>
                  <a:srgbClr val="000000"/>
                </a:solidFill>
                <a:latin typeface="Calibri"/>
              </a:rPr>
              <a:t>atere</a:t>
            </a:r>
            <a:r>
              <a:rPr sz="1600" b="1" dirty="0">
                <a:solidFill>
                  <a:srgbClr val="000000"/>
                </a:solidFill>
                <a:latin typeface="Calibri"/>
              </a:rPr>
              <a:t> </a:t>
            </a:r>
            <a:r>
              <a:rPr sz="1600" b="1" dirty="0" err="1">
                <a:solidFill>
                  <a:srgbClr val="000000"/>
                </a:solidFill>
                <a:latin typeface="Calibri"/>
              </a:rPr>
              <a:t>oblike</a:t>
            </a:r>
            <a:r>
              <a:rPr sz="1600" b="1" dirty="0">
                <a:solidFill>
                  <a:srgbClr val="000000"/>
                </a:solidFill>
                <a:latin typeface="Calibri"/>
              </a:rPr>
              <a:t> in </a:t>
            </a:r>
            <a:r>
              <a:rPr sz="1600" b="1" dirty="0" err="1">
                <a:solidFill>
                  <a:srgbClr val="000000"/>
                </a:solidFill>
                <a:latin typeface="Calibri"/>
              </a:rPr>
              <a:t>metode</a:t>
            </a:r>
            <a:r>
              <a:rPr sz="1600" b="1" dirty="0">
                <a:solidFill>
                  <a:srgbClr val="000000"/>
                </a:solidFill>
                <a:latin typeface="Calibri"/>
              </a:rPr>
              <a:t> </a:t>
            </a:r>
            <a:r>
              <a:rPr sz="1600" b="1" dirty="0" err="1">
                <a:solidFill>
                  <a:srgbClr val="000000"/>
                </a:solidFill>
                <a:latin typeface="Calibri"/>
              </a:rPr>
              <a:t>ste</a:t>
            </a:r>
            <a:r>
              <a:rPr sz="1600" b="1" dirty="0">
                <a:solidFill>
                  <a:srgbClr val="000000"/>
                </a:solidFill>
                <a:latin typeface="Calibri"/>
              </a:rPr>
              <a:t> </a:t>
            </a:r>
            <a:r>
              <a:rPr sz="1600" b="1" dirty="0" err="1">
                <a:solidFill>
                  <a:srgbClr val="000000"/>
                </a:solidFill>
                <a:latin typeface="Calibri"/>
              </a:rPr>
              <a:t>uporabili</a:t>
            </a:r>
            <a:r>
              <a:rPr sz="1600" b="1" dirty="0">
                <a:solidFill>
                  <a:srgbClr val="000000"/>
                </a:solidFill>
                <a:latin typeface="Calibri"/>
              </a:rPr>
              <a:t> </a:t>
            </a:r>
            <a:r>
              <a:rPr sz="1600" b="1" dirty="0" err="1">
                <a:solidFill>
                  <a:srgbClr val="000000"/>
                </a:solidFill>
                <a:latin typeface="Calibri"/>
              </a:rPr>
              <a:t>za</a:t>
            </a:r>
            <a:r>
              <a:rPr sz="1600" b="1" dirty="0">
                <a:solidFill>
                  <a:srgbClr val="000000"/>
                </a:solidFill>
                <a:latin typeface="Calibri"/>
              </a:rPr>
              <a:t> </a:t>
            </a:r>
            <a:r>
              <a:rPr sz="1600" b="1" dirty="0" err="1">
                <a:solidFill>
                  <a:srgbClr val="000000"/>
                </a:solidFill>
                <a:latin typeface="Calibri"/>
              </a:rPr>
              <a:t>razvoj</a:t>
            </a:r>
            <a:r>
              <a:rPr sz="1600" b="1" dirty="0">
                <a:solidFill>
                  <a:srgbClr val="000000"/>
                </a:solidFill>
                <a:latin typeface="Calibri"/>
              </a:rPr>
              <a:t> </a:t>
            </a:r>
            <a:r>
              <a:rPr sz="1600" b="1" dirty="0" err="1">
                <a:solidFill>
                  <a:srgbClr val="000000"/>
                </a:solidFill>
                <a:latin typeface="Calibri"/>
              </a:rPr>
              <a:t>podjetnostne</a:t>
            </a:r>
            <a:r>
              <a:rPr sz="1600" b="1" dirty="0">
                <a:solidFill>
                  <a:srgbClr val="000000"/>
                </a:solidFill>
                <a:latin typeface="Calibri"/>
              </a:rPr>
              <a:t> </a:t>
            </a:r>
            <a:r>
              <a:rPr sz="1600" b="1" dirty="0" err="1">
                <a:solidFill>
                  <a:srgbClr val="000000"/>
                </a:solidFill>
                <a:latin typeface="Calibri"/>
              </a:rPr>
              <a:t>kompetence</a:t>
            </a:r>
            <a:r>
              <a:rPr sz="1600" b="1" dirty="0">
                <a:solidFill>
                  <a:srgbClr val="000000"/>
                </a:solidFill>
                <a:latin typeface="Calibri"/>
              </a:rPr>
              <a:t> </a:t>
            </a:r>
            <a:r>
              <a:rPr sz="1600" b="1" dirty="0" err="1">
                <a:solidFill>
                  <a:srgbClr val="000000"/>
                </a:solidFill>
                <a:latin typeface="Calibri"/>
              </a:rPr>
              <a:t>pri</a:t>
            </a:r>
            <a:r>
              <a:rPr sz="1600" b="1" dirty="0">
                <a:solidFill>
                  <a:srgbClr val="000000"/>
                </a:solidFill>
                <a:latin typeface="Calibri"/>
              </a:rPr>
              <a:t> </a:t>
            </a:r>
            <a:r>
              <a:rPr sz="1600" b="1" dirty="0" err="1">
                <a:solidFill>
                  <a:srgbClr val="000000"/>
                </a:solidFill>
                <a:latin typeface="Calibri"/>
              </a:rPr>
              <a:t>pouku</a:t>
            </a:r>
            <a:r>
              <a:rPr sz="1600" b="1" dirty="0">
                <a:solidFill>
                  <a:srgbClr val="000000"/>
                </a:solidFill>
                <a:latin typeface="Calibri"/>
              </a:rPr>
              <a:t> in </a:t>
            </a:r>
            <a:r>
              <a:rPr sz="1600" b="1" dirty="0" err="1">
                <a:solidFill>
                  <a:srgbClr val="000000"/>
                </a:solidFill>
                <a:latin typeface="Calibri"/>
              </a:rPr>
              <a:t>pri</a:t>
            </a:r>
            <a:r>
              <a:rPr sz="1600" b="1" dirty="0">
                <a:solidFill>
                  <a:srgbClr val="000000"/>
                </a:solidFill>
                <a:latin typeface="Calibri"/>
              </a:rPr>
              <a:t> </a:t>
            </a:r>
            <a:r>
              <a:rPr sz="1600" b="1" dirty="0" err="1">
                <a:solidFill>
                  <a:srgbClr val="000000"/>
                </a:solidFill>
                <a:latin typeface="Calibri"/>
              </a:rPr>
              <a:t>drugih</a:t>
            </a:r>
            <a:r>
              <a:rPr sz="1600" b="1" dirty="0">
                <a:solidFill>
                  <a:srgbClr val="000000"/>
                </a:solidFill>
                <a:latin typeface="Calibri"/>
              </a:rPr>
              <a:t> </a:t>
            </a:r>
            <a:r>
              <a:rPr sz="1600" b="1" dirty="0" err="1">
                <a:solidFill>
                  <a:srgbClr val="000000"/>
                </a:solidFill>
                <a:latin typeface="Calibri"/>
              </a:rPr>
              <a:t>dejavnostih</a:t>
            </a:r>
            <a:r>
              <a:rPr sz="1600" b="1" dirty="0">
                <a:solidFill>
                  <a:srgbClr val="000000"/>
                </a:solidFill>
                <a:latin typeface="Calibri"/>
              </a:rPr>
              <a:t>? (n = 35)</a:t>
            </a:r>
          </a:p>
        </p:txBody>
      </p:sp>
      <p:sp>
        <p:nvSpPr>
          <p:cNvPr id="4" name="PoljeZBesedilom 3"/>
          <p:cNvSpPr txBox="1"/>
          <p:nvPr/>
        </p:nvSpPr>
        <p:spPr>
          <a:xfrm>
            <a:off x="2541240" y="2420888"/>
            <a:ext cx="571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sl-SI" sz="1600" b="1" dirty="0">
                <a:solidFill>
                  <a:srgbClr val="000000"/>
                </a:solidFill>
                <a:latin typeface="Calibri"/>
              </a:rPr>
              <a:t>                                                                    </a:t>
            </a:r>
            <a:r>
              <a:rPr lang="sl-SI" sz="1100" b="1" dirty="0">
                <a:solidFill>
                  <a:schemeClr val="bg1"/>
                </a:solidFill>
                <a:latin typeface="Calibri"/>
              </a:rPr>
              <a:t>PRI POUKU                            </a:t>
            </a:r>
            <a:endParaRPr sz="1100" b="1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2541240" y="2564904"/>
            <a:ext cx="571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sl-SI" sz="1600" b="1" dirty="0">
                <a:solidFill>
                  <a:srgbClr val="000000"/>
                </a:solidFill>
                <a:latin typeface="Calibri"/>
              </a:rPr>
              <a:t>                                                                    </a:t>
            </a:r>
            <a:r>
              <a:rPr lang="sl-SI" sz="1100" b="1" dirty="0">
                <a:solidFill>
                  <a:schemeClr val="bg1"/>
                </a:solidFill>
                <a:latin typeface="Calibri"/>
              </a:rPr>
              <a:t>PRI DRUGIH DEJAVNOSTIH                            </a:t>
            </a:r>
            <a:endParaRPr sz="1100" b="1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054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98871"/>
            <a:ext cx="10515600" cy="518102"/>
          </a:xfr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l-SI" sz="2800" dirty="0" smtClean="0"/>
              <a:t>Cilj: </a:t>
            </a:r>
            <a:r>
              <a:rPr lang="sl-SI" sz="2800" dirty="0">
                <a:solidFill>
                  <a:prstClr val="black"/>
                </a:solidFill>
                <a:latin typeface="Calibri" panose="020F0502020204030204"/>
              </a:rPr>
              <a:t>uporaba aktivnih metod učenja in poučevanja pri pouku</a:t>
            </a:r>
            <a:r>
              <a:rPr lang="sl-SI" sz="2800" b="1" dirty="0" smtClean="0"/>
              <a:t>	</a:t>
            </a:r>
            <a:endParaRPr lang="sl-SI" sz="2800" dirty="0"/>
          </a:p>
        </p:txBody>
      </p:sp>
      <p:graphicFrame>
        <p:nvGraphicFramePr>
          <p:cNvPr id="5" name="Označba mest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909206"/>
              </p:ext>
            </p:extLst>
          </p:nvPr>
        </p:nvGraphicFramePr>
        <p:xfrm>
          <a:off x="838200" y="1070264"/>
          <a:ext cx="10515600" cy="5392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57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78090"/>
            <a:ext cx="10515600" cy="559666"/>
          </a:xfr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sz="2800" dirty="0" smtClean="0"/>
              <a:t>Cilj: uporaba aktivnih metod učenja in poučevanja pri pouku</a:t>
            </a:r>
            <a:endParaRPr lang="sl-SI" sz="2800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346944"/>
              </p:ext>
            </p:extLst>
          </p:nvPr>
        </p:nvGraphicFramePr>
        <p:xfrm>
          <a:off x="994064" y="1101435"/>
          <a:ext cx="10515600" cy="5403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953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320"/>
          </a:xfrm>
        </p:spPr>
        <p:txBody>
          <a:bodyPr>
            <a:normAutofit/>
          </a:bodyPr>
          <a:lstStyle/>
          <a:p>
            <a:r>
              <a:rPr lang="sl-SI" sz="2800" dirty="0" smtClean="0"/>
              <a:t>Cilj: medpredmetno uvajanje kompetence učenje učenja</a:t>
            </a:r>
            <a:endParaRPr lang="sl-SI" sz="2800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460806"/>
              </p:ext>
            </p:extLst>
          </p:nvPr>
        </p:nvGraphicFramePr>
        <p:xfrm>
          <a:off x="1080654" y="1298865"/>
          <a:ext cx="9736281" cy="4478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aslov 1"/>
          <p:cNvSpPr txBox="1">
            <a:spLocks/>
          </p:cNvSpPr>
          <p:nvPr/>
        </p:nvSpPr>
        <p:spPr>
          <a:xfrm>
            <a:off x="910934" y="427472"/>
            <a:ext cx="9906001" cy="3830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2800" dirty="0" smtClean="0">
                <a:solidFill>
                  <a:prstClr val="black"/>
                </a:solidFill>
              </a:rPr>
              <a:t>Cilj: razvoj kompetence učenje učenja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312212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452688"/>
              </p:ext>
            </p:extLst>
          </p:nvPr>
        </p:nvGraphicFramePr>
        <p:xfrm>
          <a:off x="1097972" y="1527464"/>
          <a:ext cx="9414163" cy="4426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858982" y="458643"/>
            <a:ext cx="10515600" cy="434975"/>
          </a:xfr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/>
              <a:t>Cilj:</a:t>
            </a:r>
            <a:r>
              <a:rPr lang="sl-SI" sz="2800" dirty="0">
                <a:solidFill>
                  <a:prstClr val="black"/>
                </a:solidFill>
              </a:rPr>
              <a:t> razvoj kompetence učenje učenja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315962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2.3 Katere bralne učne strategije poznate/znate uporabljati in v kolikšni meri ste le-te dijake učili uporabljati pri pouku vašega predmeta? Prosimo, označite ustrezen odgovor v prvem in drugem stolpcu, v tretjega in četrtega vpišite število ur in predmet, pri katerem ste strategijo uporabili. (n = 22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353" y="1113559"/>
            <a:ext cx="10165341" cy="5463871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2639615" y="45038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b="1" dirty="0" err="1">
                <a:latin typeface="Calibri"/>
              </a:rPr>
              <a:t>Katere</a:t>
            </a:r>
            <a:r>
              <a:rPr b="1" dirty="0">
                <a:latin typeface="Calibri"/>
              </a:rPr>
              <a:t> </a:t>
            </a:r>
            <a:r>
              <a:rPr b="1" dirty="0" err="1">
                <a:latin typeface="Calibri"/>
              </a:rPr>
              <a:t>učne</a:t>
            </a:r>
            <a:r>
              <a:rPr b="1" dirty="0">
                <a:latin typeface="Calibri"/>
              </a:rPr>
              <a:t> </a:t>
            </a:r>
            <a:r>
              <a:rPr b="1" dirty="0" err="1">
                <a:latin typeface="Calibri"/>
              </a:rPr>
              <a:t>strategije</a:t>
            </a:r>
            <a:r>
              <a:rPr b="1" dirty="0">
                <a:latin typeface="Calibri"/>
              </a:rPr>
              <a:t> </a:t>
            </a:r>
            <a:r>
              <a:rPr lang="sl-SI" b="1" dirty="0" smtClean="0">
                <a:latin typeface="Calibri"/>
              </a:rPr>
              <a:t>so učitelji vadili z dijaki pri pouku?</a:t>
            </a:r>
            <a:endParaRPr lang="sl-SI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8520566" y="1916833"/>
            <a:ext cx="6717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sl-SI" sz="1100" b="1" dirty="0">
                <a:solidFill>
                  <a:srgbClr val="000000"/>
                </a:solidFill>
                <a:latin typeface="Calibri"/>
              </a:rPr>
              <a:t>                                                                    </a:t>
            </a:r>
            <a:r>
              <a:rPr lang="sl-SI" sz="1100" b="1" dirty="0">
                <a:solidFill>
                  <a:srgbClr val="FF0000"/>
                </a:solidFill>
                <a:latin typeface="Calibri"/>
              </a:rPr>
              <a:t>14,6 ur</a:t>
            </a:r>
            <a:r>
              <a:rPr lang="sl-SI" sz="1100" b="1" dirty="0">
                <a:solidFill>
                  <a:schemeClr val="bg1"/>
                </a:solidFill>
                <a:latin typeface="Calibri"/>
              </a:rPr>
              <a:t>                     </a:t>
            </a:r>
            <a:endParaRPr sz="1100" b="1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8184232" y="2566066"/>
            <a:ext cx="5286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sl-SI" sz="1100" b="1" dirty="0">
                <a:solidFill>
                  <a:srgbClr val="000000"/>
                </a:solidFill>
                <a:latin typeface="Calibri"/>
              </a:rPr>
              <a:t>                                                                    </a:t>
            </a:r>
            <a:r>
              <a:rPr lang="sl-SI" sz="1100" b="1" dirty="0">
                <a:solidFill>
                  <a:srgbClr val="FF0000"/>
                </a:solidFill>
                <a:latin typeface="Calibri"/>
              </a:rPr>
              <a:t>9,1 ur</a:t>
            </a:r>
            <a:r>
              <a:rPr lang="sl-SI" sz="1100" b="1" dirty="0">
                <a:solidFill>
                  <a:schemeClr val="bg1"/>
                </a:solidFill>
                <a:latin typeface="Calibri"/>
              </a:rPr>
              <a:t>                     </a:t>
            </a:r>
            <a:endParaRPr sz="1100" b="1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7176120" y="2564905"/>
            <a:ext cx="5286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sl-SI" sz="1600" b="1" dirty="0">
                <a:solidFill>
                  <a:srgbClr val="000000"/>
                </a:solidFill>
                <a:latin typeface="Calibri"/>
              </a:rPr>
              <a:t>                                                                    </a:t>
            </a:r>
            <a:r>
              <a:rPr lang="sl-SI" sz="1100" b="1" dirty="0">
                <a:solidFill>
                  <a:srgbClr val="FF0000"/>
                </a:solidFill>
                <a:latin typeface="Calibri"/>
              </a:rPr>
              <a:t>8,3 ur</a:t>
            </a:r>
            <a:r>
              <a:rPr lang="sl-SI" sz="1100" b="1" dirty="0">
                <a:solidFill>
                  <a:schemeClr val="bg1"/>
                </a:solidFill>
                <a:latin typeface="Calibri"/>
              </a:rPr>
              <a:t>                     </a:t>
            </a:r>
            <a:endParaRPr sz="1100" b="1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6168008" y="2636913"/>
            <a:ext cx="5286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sl-SI" sz="1600" b="1" dirty="0">
                <a:solidFill>
                  <a:srgbClr val="000000"/>
                </a:solidFill>
                <a:latin typeface="Calibri"/>
              </a:rPr>
              <a:t>                                                                    </a:t>
            </a:r>
            <a:r>
              <a:rPr lang="sl-SI" sz="1100" b="1" dirty="0">
                <a:solidFill>
                  <a:srgbClr val="FF0000"/>
                </a:solidFill>
                <a:latin typeface="Calibri"/>
              </a:rPr>
              <a:t>7,8 ur</a:t>
            </a:r>
            <a:r>
              <a:rPr lang="sl-SI" sz="1100" b="1" dirty="0">
                <a:solidFill>
                  <a:schemeClr val="bg1"/>
                </a:solidFill>
                <a:latin typeface="Calibri"/>
              </a:rPr>
              <a:t>                     </a:t>
            </a:r>
            <a:endParaRPr sz="1100" b="1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2999656" y="2713276"/>
            <a:ext cx="5286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sl-SI" sz="1600" b="1" dirty="0">
                <a:solidFill>
                  <a:srgbClr val="000000"/>
                </a:solidFill>
                <a:latin typeface="Calibri"/>
              </a:rPr>
              <a:t>                                                                    </a:t>
            </a:r>
            <a:r>
              <a:rPr lang="sl-SI" sz="1100" b="1" dirty="0">
                <a:solidFill>
                  <a:srgbClr val="FF0000"/>
                </a:solidFill>
                <a:latin typeface="Calibri"/>
              </a:rPr>
              <a:t>7,3 ur</a:t>
            </a:r>
            <a:endParaRPr sz="1100" b="1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9" name="PoljeZBesedilom 8"/>
          <p:cNvSpPr txBox="1"/>
          <p:nvPr/>
        </p:nvSpPr>
        <p:spPr>
          <a:xfrm>
            <a:off x="9624392" y="2777154"/>
            <a:ext cx="5286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sl-SI" sz="1600" b="1" dirty="0">
                <a:solidFill>
                  <a:srgbClr val="000000"/>
                </a:solidFill>
                <a:latin typeface="Calibri"/>
              </a:rPr>
              <a:t>                                                                    </a:t>
            </a:r>
            <a:r>
              <a:rPr lang="sl-SI" sz="1100" b="1" dirty="0">
                <a:solidFill>
                  <a:srgbClr val="FF0000"/>
                </a:solidFill>
                <a:latin typeface="Calibri"/>
              </a:rPr>
              <a:t>6,9 ur</a:t>
            </a:r>
            <a:r>
              <a:rPr lang="sl-SI" sz="1100" b="1" dirty="0">
                <a:solidFill>
                  <a:schemeClr val="bg1"/>
                </a:solidFill>
                <a:latin typeface="Calibri"/>
              </a:rPr>
              <a:t>                     </a:t>
            </a:r>
            <a:endParaRPr sz="1100" b="1" dirty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719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54095" y="992149"/>
            <a:ext cx="10515600" cy="484054"/>
          </a:xfrm>
        </p:spPr>
        <p:txBody>
          <a:bodyPr>
            <a:normAutofit/>
          </a:bodyPr>
          <a:lstStyle/>
          <a:p>
            <a:r>
              <a:rPr lang="sl-SI" sz="2400" b="1" dirty="0" smtClean="0"/>
              <a:t>Katere učne strategije/metode poznajo/uporabljajo učitelji?</a:t>
            </a:r>
            <a:endParaRPr lang="sl-SI" sz="2400" b="1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954095" y="1552402"/>
            <a:ext cx="59602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mtClean="0">
                <a:solidFill>
                  <a:schemeClr val="accent5">
                    <a:lumMod val="75000"/>
                  </a:schemeClr>
                </a:solidFill>
              </a:rPr>
              <a:t>Miselni vzorci</a:t>
            </a:r>
          </a:p>
          <a:p>
            <a:r>
              <a:rPr lang="sl-SI" smtClean="0">
                <a:solidFill>
                  <a:schemeClr val="accent5">
                    <a:lumMod val="75000"/>
                  </a:schemeClr>
                </a:solidFill>
              </a:rPr>
              <a:t>Iskanje, podčrtovanje ključnih besed</a:t>
            </a:r>
          </a:p>
          <a:p>
            <a:r>
              <a:rPr lang="sl-SI" smtClean="0">
                <a:solidFill>
                  <a:schemeClr val="accent5">
                    <a:lumMod val="75000"/>
                  </a:schemeClr>
                </a:solidFill>
              </a:rPr>
              <a:t>Pisanje osnutkov, konceptov, povzetkov</a:t>
            </a:r>
          </a:p>
          <a:p>
            <a:r>
              <a:rPr lang="sl-SI" smtClean="0">
                <a:solidFill>
                  <a:schemeClr val="accent5">
                    <a:lumMod val="75000"/>
                  </a:schemeClr>
                </a:solidFill>
              </a:rPr>
              <a:t>Branje grafikonov in grafov</a:t>
            </a:r>
          </a:p>
          <a:p>
            <a:r>
              <a:rPr lang="sl-SI" smtClean="0">
                <a:solidFill>
                  <a:schemeClr val="accent5">
                    <a:lumMod val="75000"/>
                  </a:schemeClr>
                </a:solidFill>
              </a:rPr>
              <a:t>Uporaba slikovnega materiala s pogovorom ob sliki, fotografiji … </a:t>
            </a:r>
          </a:p>
          <a:p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8420101" y="155240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chemeClr val="accent5">
                    <a:lumMod val="75000"/>
                  </a:schemeClr>
                </a:solidFill>
              </a:rPr>
              <a:t>25 – 32 anketiranih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954095" y="4067781"/>
            <a:ext cx="58326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err="1">
                <a:solidFill>
                  <a:srgbClr val="00B050"/>
                </a:solidFill>
              </a:rPr>
              <a:t>Hierhična</a:t>
            </a:r>
            <a:r>
              <a:rPr lang="sl-SI" dirty="0">
                <a:solidFill>
                  <a:srgbClr val="00B050"/>
                </a:solidFill>
              </a:rPr>
              <a:t> pojmovna mreža</a:t>
            </a:r>
          </a:p>
          <a:p>
            <a:r>
              <a:rPr lang="sl-SI" dirty="0">
                <a:solidFill>
                  <a:srgbClr val="00B050"/>
                </a:solidFill>
              </a:rPr>
              <a:t>Venov diagram</a:t>
            </a:r>
          </a:p>
          <a:p>
            <a:r>
              <a:rPr lang="sl-SI" dirty="0">
                <a:solidFill>
                  <a:srgbClr val="00B050"/>
                </a:solidFill>
              </a:rPr>
              <a:t>Strategija vodenega spraševanja</a:t>
            </a:r>
          </a:p>
          <a:p>
            <a:r>
              <a:rPr lang="sl-SI" dirty="0">
                <a:solidFill>
                  <a:srgbClr val="00B050"/>
                </a:solidFill>
              </a:rPr>
              <a:t>PVP3</a:t>
            </a:r>
          </a:p>
          <a:p>
            <a:r>
              <a:rPr lang="sl-SI" dirty="0" err="1">
                <a:solidFill>
                  <a:srgbClr val="00B050"/>
                </a:solidFill>
              </a:rPr>
              <a:t>Paukova</a:t>
            </a:r>
            <a:r>
              <a:rPr lang="sl-SI" dirty="0">
                <a:solidFill>
                  <a:srgbClr val="00B050"/>
                </a:solidFill>
              </a:rPr>
              <a:t> strategija</a:t>
            </a:r>
          </a:p>
          <a:p>
            <a:r>
              <a:rPr lang="sl-SI" dirty="0">
                <a:solidFill>
                  <a:srgbClr val="00B050"/>
                </a:solidFill>
              </a:rPr>
              <a:t>Strategija recipročnih vprašanj</a:t>
            </a:r>
          </a:p>
          <a:p>
            <a:endParaRPr lang="sl-SI" dirty="0">
              <a:solidFill>
                <a:srgbClr val="00B050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8462677" y="4156559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rgbClr val="00B050"/>
                </a:solidFill>
              </a:rPr>
              <a:t>9 – 12 anketiranih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8572501" y="170480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1288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07918" y="365126"/>
            <a:ext cx="9809017" cy="518102"/>
          </a:xfr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sl-SI" sz="2500" dirty="0">
                <a:solidFill>
                  <a:prstClr val="black"/>
                </a:solidFill>
              </a:rPr>
              <a:t>Cilj: </a:t>
            </a:r>
            <a:r>
              <a:rPr lang="sl-SI" sz="2500" dirty="0" smtClean="0">
                <a:solidFill>
                  <a:prstClr val="black"/>
                </a:solidFill>
              </a:rPr>
              <a:t>razvoj </a:t>
            </a:r>
            <a:r>
              <a:rPr lang="sl-SI" sz="2500" dirty="0">
                <a:solidFill>
                  <a:prstClr val="black"/>
                </a:solidFill>
              </a:rPr>
              <a:t>kompetence učenje učenja</a:t>
            </a:r>
            <a:endParaRPr lang="sl-SI" dirty="0"/>
          </a:p>
        </p:txBody>
      </p:sp>
      <p:graphicFrame>
        <p:nvGraphicFramePr>
          <p:cNvPr id="4" name="Grafikon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0430055"/>
              </p:ext>
            </p:extLst>
          </p:nvPr>
        </p:nvGraphicFramePr>
        <p:xfrm>
          <a:off x="2234044" y="1631374"/>
          <a:ext cx="7367155" cy="4301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87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75515"/>
            <a:ext cx="10408226" cy="507711"/>
          </a:xfr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sz="2800" dirty="0" smtClean="0"/>
              <a:t>Cilj: oblikovanje spletnih učilnic po predmetih</a:t>
            </a:r>
            <a:endParaRPr lang="sl-SI" sz="2800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4441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409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227</Words>
  <Application>Microsoft Office PowerPoint</Application>
  <PresentationFormat>Širokozaslonsko</PresentationFormat>
  <Paragraphs>49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Officeova tema</vt:lpstr>
      <vt:lpstr>    </vt:lpstr>
      <vt:lpstr>Cilj: uporaba aktivnih metod učenja in poučevanja pri pouku </vt:lpstr>
      <vt:lpstr>Cilj: uporaba aktivnih metod učenja in poučevanja pri pouku</vt:lpstr>
      <vt:lpstr>Cilj: medpredmetno uvajanje kompetence učenje učenja</vt:lpstr>
      <vt:lpstr> Cilj: razvoj kompetence učenje učenja </vt:lpstr>
      <vt:lpstr>PowerPointova predstavitev</vt:lpstr>
      <vt:lpstr>Katere učne strategije/metode poznajo/uporabljajo učitelji?</vt:lpstr>
      <vt:lpstr>Cilj: razvoj kompetence učenje učenja</vt:lpstr>
      <vt:lpstr>Cilj: oblikovanje spletnih učilnic po predmetih</vt:lpstr>
      <vt:lpstr>PowerPointova predstavitev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Primerjava rezultatov samoevalvacije zaposlenih od 2012 do 2016</dc:title>
  <dc:creator>Mojca</dc:creator>
  <cp:lastModifiedBy>Mojca</cp:lastModifiedBy>
  <cp:revision>22</cp:revision>
  <dcterms:created xsi:type="dcterms:W3CDTF">2016-08-21T21:55:02Z</dcterms:created>
  <dcterms:modified xsi:type="dcterms:W3CDTF">2017-02-05T00:26:40Z</dcterms:modified>
</cp:coreProperties>
</file>